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6"/>
  </p:notesMasterIdLst>
  <p:sldIdLst>
    <p:sldId id="278" r:id="rId2"/>
    <p:sldId id="279" r:id="rId3"/>
    <p:sldId id="285" r:id="rId4"/>
    <p:sldId id="280" r:id="rId5"/>
    <p:sldId id="282" r:id="rId6"/>
    <p:sldId id="292" r:id="rId7"/>
    <p:sldId id="294" r:id="rId8"/>
    <p:sldId id="295" r:id="rId9"/>
    <p:sldId id="296" r:id="rId10"/>
    <p:sldId id="297" r:id="rId11"/>
    <p:sldId id="298" r:id="rId12"/>
    <p:sldId id="300" r:id="rId13"/>
    <p:sldId id="302" r:id="rId14"/>
    <p:sldId id="293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09" autoAdjust="0"/>
  </p:normalViewPr>
  <p:slideViewPr>
    <p:cSldViewPr snapToGrid="0" snapToObjects="1">
      <p:cViewPr varScale="1">
        <p:scale>
          <a:sx n="72" d="100"/>
          <a:sy n="72" d="100"/>
        </p:scale>
        <p:origin x="672" y="6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362" y="1371981"/>
            <a:ext cx="4778772" cy="162763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Grow 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sz="2000" dirty="0">
                <a:latin typeface="Gadugi" panose="020B0502040204020203" pitchFamily="34" charset="0"/>
                <a:ea typeface="Gadugi" panose="020B0502040204020203" pitchFamily="34" charset="0"/>
              </a:rPr>
              <a:t>with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 err="1">
                <a:latin typeface="Gadugi" panose="020B0502040204020203" pitchFamily="34" charset="0"/>
                <a:ea typeface="Gadugi" panose="020B0502040204020203" pitchFamily="34" charset="0"/>
              </a:rPr>
              <a:t>Exilir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CAPITALS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8403" y="4139300"/>
            <a:ext cx="3932238" cy="588963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  <a:p>
            <a:pPr algn="ctr"/>
            <a:r>
              <a:rPr lang="en-US" sz="4500" b="1" dirty="0"/>
              <a:t>Eshaan Kumar &amp; Abhay Singh</a:t>
            </a:r>
          </a:p>
          <a:p>
            <a:pPr algn="ctr"/>
            <a:r>
              <a:rPr lang="en-US" sz="4500" b="1" dirty="0"/>
              <a:t>1</a:t>
            </a:r>
            <a:r>
              <a:rPr lang="en-US" sz="4500" b="1" baseline="30000" dirty="0"/>
              <a:t>st</a:t>
            </a:r>
            <a:r>
              <a:rPr lang="en-US" sz="4500" b="1" dirty="0"/>
              <a:t> July-2023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4A83E9-01B7-0C2C-364D-B4DEFFB1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5" name="Picture 4" descr="A group of people in a meeting&#10;&#10;Description automatically generated with low confidence">
            <a:extLst>
              <a:ext uri="{FF2B5EF4-FFF2-40B4-BE49-F238E27FC236}">
                <a16:creationId xmlns:a16="http://schemas.microsoft.com/office/drawing/2014/main" id="{EC5166E2-7C06-FE9F-E5E2-EB1E8A03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865"/>
            <a:ext cx="6346094" cy="45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-174868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319724" y="593228"/>
            <a:ext cx="6318093" cy="10425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monthly transaction report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PnL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) will be shared with all the customers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319724" y="1873661"/>
            <a:ext cx="6318093" cy="10425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AUM &amp; Overall Profit will be shared, customers can calculate their own profit based on their stake in the AUM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319724" y="3218646"/>
            <a:ext cx="6318093" cy="10425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available for query resolution &amp; customer support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319723" y="4463059"/>
            <a:ext cx="6318093" cy="104256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All customer data and investment details are confidential</a:t>
            </a:r>
          </a:p>
        </p:txBody>
      </p:sp>
      <p:pic>
        <p:nvPicPr>
          <p:cNvPr id="5" name="Picture 4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F02E9BA7-0523-81B5-1F7E-7A37DBEC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" y="1957893"/>
            <a:ext cx="5016482" cy="334587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D8C437-D7BD-084A-78C2-0916866D5D29}"/>
              </a:ext>
            </a:extLst>
          </p:cNvPr>
          <p:cNvSpPr/>
          <p:nvPr/>
        </p:nvSpPr>
        <p:spPr>
          <a:xfrm>
            <a:off x="5319722" y="5707472"/>
            <a:ext cx="6318093" cy="10425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strategy utilized by Elixir Capitals will remain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976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39757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Business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045064" y="749493"/>
            <a:ext cx="6851372" cy="87469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PERIOD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It is recommended to maintain the capital with us for a period of 1 Year to notice  the best results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045064" y="1704713"/>
            <a:ext cx="6851372" cy="141355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PROFIT  SHARING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Up to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1</a:t>
            </a:r>
            <a:r>
              <a:rPr lang="en-US" b="1" baseline="30000" dirty="0">
                <a:solidFill>
                  <a:schemeClr val="bg2"/>
                </a:solidFill>
                <a:latin typeface="Gill Sans MT" panose="020B0502020104020203" pitchFamily="34" charset="0"/>
              </a:rPr>
              <a:t>st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 %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monthly profit will be given to the customer, Profits in excess of 1% monthly will be equally divided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Ex 5% monthly profit- Client will receive 1+ half of remainder =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3%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receive the rest =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2%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045064" y="3216833"/>
            <a:ext cx="6851372" cy="101106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Settlement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profits will be settled in 3 month’s period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If the client wishes to keep profits with Elixir then the effect of compounding will further increase returns</a:t>
            </a:r>
            <a:endParaRPr lang="en-US" sz="1600" b="1" u="sng" dirty="0">
              <a:solidFill>
                <a:schemeClr val="bg2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045064" y="4396922"/>
            <a:ext cx="6851372" cy="87469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Exit Load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If the client wishes to withdraw the capital [partially or fully] before 3 months, then 1%  of the amount withdrawn will be deducted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71D4A1-D06B-3D9D-DA0E-250EF2F3191A}"/>
              </a:ext>
            </a:extLst>
          </p:cNvPr>
          <p:cNvSpPr/>
          <p:nvPr/>
        </p:nvSpPr>
        <p:spPr>
          <a:xfrm>
            <a:off x="5045064" y="5454287"/>
            <a:ext cx="6851372" cy="103927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Notice Period &amp; Management Fees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client needs to provide a notice period of a minimum of 1 week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0.02% Monthly Maintenance Fees will be applicable on AUM</a:t>
            </a:r>
          </a:p>
        </p:txBody>
      </p:sp>
      <p:pic>
        <p:nvPicPr>
          <p:cNvPr id="7" name="Picture 6" descr="A person and person pointing at a whiteboard&#10;&#10;Description automatically generated with medium confidence">
            <a:extLst>
              <a:ext uri="{FF2B5EF4-FFF2-40B4-BE49-F238E27FC236}">
                <a16:creationId xmlns:a16="http://schemas.microsoft.com/office/drawing/2014/main" id="{143D0072-7B0E-C250-5EC0-1ABB4E9E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1251025"/>
            <a:ext cx="4355949" cy="43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F28DC-0F26-407B-0E6C-13E286777BB0}"/>
              </a:ext>
            </a:extLst>
          </p:cNvPr>
          <p:cNvSpPr txBox="1"/>
          <p:nvPr/>
        </p:nvSpPr>
        <p:spPr>
          <a:xfrm>
            <a:off x="3432313" y="2027583"/>
            <a:ext cx="8759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adugi" panose="020B0502040204020203" pitchFamily="34" charset="0"/>
                <a:ea typeface="Gadugi" panose="020B0502040204020203" pitchFamily="34" charset="0"/>
              </a:rPr>
              <a:t>RESPONSE</a:t>
            </a:r>
          </a:p>
          <a:p>
            <a:pPr algn="ctr"/>
            <a:r>
              <a:rPr lang="en-US" sz="4400" dirty="0">
                <a:latin typeface="Gadugi" panose="020B0502040204020203" pitchFamily="34" charset="0"/>
                <a:ea typeface="Gadugi" panose="020B0502040204020203" pitchFamily="34" charset="0"/>
              </a:rPr>
              <a:t>TO</a:t>
            </a:r>
          </a:p>
          <a:p>
            <a:pPr algn="ctr"/>
            <a:r>
              <a:rPr lang="en-US" sz="4400" dirty="0" err="1">
                <a:latin typeface="Gadugi" panose="020B0502040204020203" pitchFamily="34" charset="0"/>
                <a:ea typeface="Gadugi" panose="020B0502040204020203" pitchFamily="34" charset="0"/>
              </a:rPr>
              <a:t>Tradebook</a:t>
            </a:r>
            <a:endParaRPr lang="en-US" sz="44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3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5039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ELIXIR’s Response to </a:t>
            </a:r>
            <a:r>
              <a:rPr lang="en-US" sz="3600" dirty="0" err="1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tradebook</a:t>
            </a:r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319724" y="995792"/>
            <a:ext cx="6318093" cy="10425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We agree with equal partnership in Profits, Expenses &amp; Losses 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Tradebook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319724" y="2440916"/>
            <a:ext cx="6318093" cy="8456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Tradebook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will be responsible for Fundraising</a:t>
            </a:r>
          </a:p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responsible for the growth of the fund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319724" y="3823063"/>
            <a:ext cx="6318093" cy="84562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After a thorough consultation with multiple authorities, it was identified that the cost of licensing and branding can be avoided up until an AUM of Rs 20 Cr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319724" y="5268187"/>
            <a:ext cx="6318093" cy="84562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Once we achieve the above-mentioned AUM we can opt for licensing and branding </a:t>
            </a:r>
          </a:p>
        </p:txBody>
      </p:sp>
      <p:pic>
        <p:nvPicPr>
          <p:cNvPr id="7" name="Picture 6" descr="A person in a suit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506CF489-FD92-C295-90BF-5CD66DAA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19449"/>
            <a:ext cx="4072968" cy="40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Abhay Singh</a:t>
            </a:r>
          </a:p>
          <a:p>
            <a:r>
              <a:rPr lang="en-US" dirty="0"/>
              <a:t>abhayk007@gmail.com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80" y="1705775"/>
            <a:ext cx="5693664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080" y="2473871"/>
            <a:ext cx="5693664" cy="3122168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0"/>
              </a:rPr>
              <a:t>About Elixir Capitals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Investment Options Available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​Why Elixir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Governance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​Business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office supplies, computer keyboard, book, text&#10;&#10;Description automatically generated">
            <a:extLst>
              <a:ext uri="{FF2B5EF4-FFF2-40B4-BE49-F238E27FC236}">
                <a16:creationId xmlns:a16="http://schemas.microsoft.com/office/drawing/2014/main" id="{ACDC71B2-6038-9A19-3133-FB53D9AF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6152"/>
            <a:ext cx="12192000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MEET OUR TEAM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9194" y="4991303"/>
            <a:ext cx="2598737" cy="1109662"/>
          </a:xfrm>
        </p:spPr>
        <p:txBody>
          <a:bodyPr/>
          <a:lstStyle/>
          <a:p>
            <a:r>
              <a:rPr lang="en-US" dirty="0"/>
              <a:t>Eshaan Kumar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7174" y="5601543"/>
            <a:ext cx="2283472" cy="365125"/>
          </a:xfrm>
        </p:spPr>
        <p:txBody>
          <a:bodyPr/>
          <a:lstStyle/>
          <a:p>
            <a:r>
              <a:rPr lang="en-US" dirty="0"/>
              <a:t>Director-Strategy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7036" y="4991899"/>
            <a:ext cx="2598737" cy="1109662"/>
          </a:xfrm>
        </p:spPr>
        <p:txBody>
          <a:bodyPr/>
          <a:lstStyle/>
          <a:p>
            <a:r>
              <a:rPr lang="en-US" dirty="0"/>
              <a:t>Abhay Singh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4362" y="5602139"/>
            <a:ext cx="2283472" cy="365125"/>
          </a:xfrm>
        </p:spPr>
        <p:txBody>
          <a:bodyPr/>
          <a:lstStyle/>
          <a:p>
            <a:r>
              <a:rPr lang="en-US" dirty="0"/>
              <a:t>Director-Business Relations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34288" y="4992495"/>
            <a:ext cx="2598737" cy="1109662"/>
          </a:xfrm>
        </p:spPr>
        <p:txBody>
          <a:bodyPr/>
          <a:lstStyle/>
          <a:p>
            <a:r>
              <a:rPr lang="en-US" dirty="0"/>
              <a:t>Devendra Kumar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32818" y="5602735"/>
            <a:ext cx="2283472" cy="365125"/>
          </a:xfrm>
        </p:spPr>
        <p:txBody>
          <a:bodyPr/>
          <a:lstStyle/>
          <a:p>
            <a:r>
              <a:rPr lang="en-US" dirty="0"/>
              <a:t>Director-Logistics</a:t>
            </a:r>
          </a:p>
        </p:txBody>
      </p:sp>
      <p:pic>
        <p:nvPicPr>
          <p:cNvPr id="10" name="Picture Placeholder 9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195D9427-FA5F-A801-4B14-D730736A2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670" t="5484" b="26665"/>
          <a:stretch/>
        </p:blipFill>
        <p:spPr>
          <a:xfrm>
            <a:off x="2059194" y="2376930"/>
            <a:ext cx="2598738" cy="2480076"/>
          </a:xfrm>
        </p:spPr>
      </p:pic>
      <p:pic>
        <p:nvPicPr>
          <p:cNvPr id="30" name="Picture Placeholder 29" descr="A person wearing glasses and smiling&#10;&#10;Description automatically generated with low confidence">
            <a:extLst>
              <a:ext uri="{FF2B5EF4-FFF2-40B4-BE49-F238E27FC236}">
                <a16:creationId xmlns:a16="http://schemas.microsoft.com/office/drawing/2014/main" id="{8924C3F8-7A08-837E-267A-111E3D9D21A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17036" y="2376930"/>
            <a:ext cx="2596896" cy="248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4" descr="Profile picture of Abhay Kumar  Singh.">
            <a:extLst>
              <a:ext uri="{FF2B5EF4-FFF2-40B4-BE49-F238E27FC236}">
                <a16:creationId xmlns:a16="http://schemas.microsoft.com/office/drawing/2014/main" id="{D156C1A3-E3F9-ADFC-A4BE-0447A15957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43889" y="3278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Placeholder 12" descr="A person with a mustache and glasses&#10;&#10;Description automatically generated with medium confidence">
            <a:extLst>
              <a:ext uri="{FF2B5EF4-FFF2-40B4-BE49-F238E27FC236}">
                <a16:creationId xmlns:a16="http://schemas.microsoft.com/office/drawing/2014/main" id="{FB58A9B9-B85C-19C0-D0CE-9B6C7951CCC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6625" b="6625"/>
          <a:stretch>
            <a:fillRect/>
          </a:stretch>
        </p:blipFill>
        <p:spPr>
          <a:xfrm>
            <a:off x="7635875" y="2376930"/>
            <a:ext cx="2597150" cy="2480076"/>
          </a:xfr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Content Placeholder 8" descr="A person in a suit and tie holding his fist up&#10;&#10;Description automatically generated with low confidence">
            <a:extLst>
              <a:ext uri="{FF2B5EF4-FFF2-40B4-BE49-F238E27FC236}">
                <a16:creationId xmlns:a16="http://schemas.microsoft.com/office/drawing/2014/main" id="{91EB31A3-FB00-4C5D-4A61-4982A9391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4486"/>
            <a:ext cx="6102626" cy="4068417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380D0B-4485-0BA6-D765-00B5D2422F66}"/>
              </a:ext>
            </a:extLst>
          </p:cNvPr>
          <p:cNvSpPr/>
          <p:nvPr/>
        </p:nvSpPr>
        <p:spPr>
          <a:xfrm>
            <a:off x="6652591" y="1643270"/>
            <a:ext cx="4810539" cy="3432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Grow clients’ investments by maximizing profits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losses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the best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portfolio management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strategies </a:t>
            </a:r>
            <a:endParaRPr lang="en-IN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01614C-5585-889A-07DA-CDF1E29EACFB}"/>
              </a:ext>
            </a:extLst>
          </p:cNvPr>
          <p:cNvSpPr/>
          <p:nvPr/>
        </p:nvSpPr>
        <p:spPr>
          <a:xfrm>
            <a:off x="5824226" y="594360"/>
            <a:ext cx="6169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9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ELIXIR’S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MISSION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4BB1E56-042F-E6F0-5FF8-266C3536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152"/>
            <a:ext cx="12192000" cy="768096"/>
          </a:xfrm>
        </p:spPr>
        <p:txBody>
          <a:bodyPr/>
          <a:lstStyle/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</a:rPr>
              <a:t>Investment options</a:t>
            </a:r>
          </a:p>
        </p:txBody>
      </p:sp>
      <p:pic>
        <p:nvPicPr>
          <p:cNvPr id="16" name="Picture 15" descr="SA person putting a coin into a piggy bank">
            <a:extLst>
              <a:ext uri="{FF2B5EF4-FFF2-40B4-BE49-F238E27FC236}">
                <a16:creationId xmlns:a16="http://schemas.microsoft.com/office/drawing/2014/main" id="{97A812A9-71A0-0090-0453-147EFD34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276" y="778763"/>
            <a:ext cx="4355035" cy="1462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FE89D3-0158-18B2-32F0-F3A454515384}"/>
              </a:ext>
            </a:extLst>
          </p:cNvPr>
          <p:cNvSpPr txBox="1"/>
          <p:nvPr/>
        </p:nvSpPr>
        <p:spPr>
          <a:xfrm>
            <a:off x="4444905" y="2279793"/>
            <a:ext cx="357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Bank Saving: 3% to 6%</a:t>
            </a:r>
          </a:p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Risk: Nil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9" name="Picture 18" descr="A hourglass with coins inside&#10;&#10;Description automatically generated with medium confidence">
            <a:extLst>
              <a:ext uri="{FF2B5EF4-FFF2-40B4-BE49-F238E27FC236}">
                <a16:creationId xmlns:a16="http://schemas.microsoft.com/office/drawing/2014/main" id="{9FA6DB3C-3915-BFAC-1853-C6FE5E75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3" y="775859"/>
            <a:ext cx="3300000" cy="1981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8E40A8-E191-8C8D-EA98-6DA7BED09FC6}"/>
              </a:ext>
            </a:extLst>
          </p:cNvPr>
          <p:cNvSpPr txBox="1"/>
          <p:nvPr/>
        </p:nvSpPr>
        <p:spPr>
          <a:xfrm>
            <a:off x="209064" y="2868823"/>
            <a:ext cx="329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Fixed Deposit: 6% to 9%</a:t>
            </a:r>
          </a:p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Risk: Nil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 descr="A picture containing building, house, architecture, property&#10;&#10;Description automatically generated">
            <a:extLst>
              <a:ext uri="{FF2B5EF4-FFF2-40B4-BE49-F238E27FC236}">
                <a16:creationId xmlns:a16="http://schemas.microsoft.com/office/drawing/2014/main" id="{3BA773EE-70CE-C095-EA0F-5D227BE8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251" y="727240"/>
            <a:ext cx="3085458" cy="2029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BE439-F982-E8A2-AE7A-E99CF07D7AC9}"/>
              </a:ext>
            </a:extLst>
          </p:cNvPr>
          <p:cNvSpPr txBox="1"/>
          <p:nvPr/>
        </p:nvSpPr>
        <p:spPr>
          <a:xfrm>
            <a:off x="8682939" y="2703783"/>
            <a:ext cx="310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Property: Up To 15%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Low 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A44D9BAD-D086-4298-20FA-2542A2250C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409"/>
          <a:stretch/>
        </p:blipFill>
        <p:spPr>
          <a:xfrm>
            <a:off x="209064" y="3627068"/>
            <a:ext cx="3290889" cy="2076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4F916-5C23-5481-4B91-DD8ECBFEE30F}"/>
              </a:ext>
            </a:extLst>
          </p:cNvPr>
          <p:cNvSpPr txBox="1"/>
          <p:nvPr/>
        </p:nvSpPr>
        <p:spPr>
          <a:xfrm>
            <a:off x="434014" y="5703325"/>
            <a:ext cx="282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Mutual Fund: 8% to12%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Moderate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1" name="Picture 10" descr="A picture containing screenshot, blue, night, light&#10;&#10;Description automatically generated">
            <a:extLst>
              <a:ext uri="{FF2B5EF4-FFF2-40B4-BE49-F238E27FC236}">
                <a16:creationId xmlns:a16="http://schemas.microsoft.com/office/drawing/2014/main" id="{AAC761C1-BC45-948F-C9BA-034F44F46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51" y="3627068"/>
            <a:ext cx="3085457" cy="2076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196CD-6290-EFED-F1C5-D29BE011AC78}"/>
              </a:ext>
            </a:extLst>
          </p:cNvPr>
          <p:cNvSpPr txBox="1"/>
          <p:nvPr/>
        </p:nvSpPr>
        <p:spPr>
          <a:xfrm>
            <a:off x="8791268" y="5785168"/>
            <a:ext cx="282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Stocks Unlimited Gain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High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8" name="Picture 17" descr="Hands holding a tablet with a flag on it&#10;&#10;Description automatically generated with medium confidence">
            <a:extLst>
              <a:ext uri="{FF2B5EF4-FFF2-40B4-BE49-F238E27FC236}">
                <a16:creationId xmlns:a16="http://schemas.microsoft.com/office/drawing/2014/main" id="{ABFAAA40-2897-6892-61F4-4143D228A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76" y="3002986"/>
            <a:ext cx="4355036" cy="2700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22C7F6-ADBD-274F-ACE5-469E6B827A2F}"/>
              </a:ext>
            </a:extLst>
          </p:cNvPr>
          <p:cNvSpPr txBox="1"/>
          <p:nvPr/>
        </p:nvSpPr>
        <p:spPr>
          <a:xfrm>
            <a:off x="3926864" y="5756071"/>
            <a:ext cx="437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Our Strategy is 24% to 36% &amp; beyond</a:t>
            </a:r>
          </a:p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Risk-Very Low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6" grpId="0"/>
      <p:bldP spid="9" grpId="0"/>
      <p:bldP spid="1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7315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56A16D-B0CD-3E47-2D93-8A756F6D5E5D}"/>
              </a:ext>
            </a:extLst>
          </p:cNvPr>
          <p:cNvSpPr/>
          <p:nvPr/>
        </p:nvSpPr>
        <p:spPr>
          <a:xfrm>
            <a:off x="5290807" y="1859790"/>
            <a:ext cx="6901193" cy="4147115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the help of an extensive study of the stock market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various parameters, whilst deploying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fundamental, technical,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quantitative 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analysis, Elixir has developed a strategy to produce consistently high returns at very low risk</a:t>
            </a:r>
            <a:endParaRPr lang="en-IN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pic>
        <p:nvPicPr>
          <p:cNvPr id="3" name="Picture 2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C9F715D2-4787-3D9F-9983-714CDEF9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72" y="1859790"/>
            <a:ext cx="4808235" cy="41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9284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473687" y="1371878"/>
            <a:ext cx="6006978" cy="127528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Tested Strategy on multiple paid and free tools and received 34% (Average Annualized) profit at an 84.5%-win rate These tools are not capable to cater our complete strategy.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002A55-8EB7-5829-DEC9-7E6EA845A333}"/>
              </a:ext>
            </a:extLst>
          </p:cNvPr>
          <p:cNvSpPr/>
          <p:nvPr/>
        </p:nvSpPr>
        <p:spPr>
          <a:xfrm>
            <a:off x="5473686" y="2921761"/>
            <a:ext cx="6006978" cy="12752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Manually tested our elaborate strategy on virtual capital over1000 Days, our win rate is 97.6% &amp; profit was 54% (Average Annualized)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5D5252-2DD7-896B-BA1F-2C082941F173}"/>
              </a:ext>
            </a:extLst>
          </p:cNvPr>
          <p:cNvSpPr/>
          <p:nvPr/>
        </p:nvSpPr>
        <p:spPr>
          <a:xfrm>
            <a:off x="5473687" y="4471644"/>
            <a:ext cx="6006978" cy="12752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Handled 5 investments and generated returns of more than 5% monthly </a:t>
            </a:r>
          </a:p>
        </p:txBody>
      </p:sp>
      <p:pic>
        <p:nvPicPr>
          <p:cNvPr id="2" name="Picture 1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2D1CA020-48C9-352D-F280-B2C9F3C4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72" y="1599815"/>
            <a:ext cx="4808235" cy="41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3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616226" y="62955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9323A-476C-4A19-2E9D-EC1F28434342}"/>
              </a:ext>
            </a:extLst>
          </p:cNvPr>
          <p:cNvSpPr txBox="1"/>
          <p:nvPr/>
        </p:nvSpPr>
        <p:spPr>
          <a:xfrm>
            <a:off x="0" y="865607"/>
            <a:ext cx="11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dugi" panose="020B0502040204020203" pitchFamily="34" charset="0"/>
                <a:ea typeface="Gadugi" panose="020B0502040204020203" pitchFamily="34" charset="0"/>
              </a:rPr>
              <a:t>Strategy Testing Results: Profit-42% &amp; Win Rate-70%</a:t>
            </a:r>
            <a:endParaRPr lang="en-IN" sz="2400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C30CDDF-3B07-6027-3C79-EEAD6FF9A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72" y="1842053"/>
            <a:ext cx="11146281" cy="340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2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7315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728873" y="1545477"/>
            <a:ext cx="8163339" cy="58318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In real-time Strategy never failed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97AA82-B081-043B-175B-9CD0CD18CB9C}"/>
              </a:ext>
            </a:extLst>
          </p:cNvPr>
          <p:cNvSpPr txBox="1"/>
          <p:nvPr/>
        </p:nvSpPr>
        <p:spPr>
          <a:xfrm>
            <a:off x="0" y="656582"/>
            <a:ext cx="1141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Gadugi" panose="020B0502040204020203" pitchFamily="34" charset="0"/>
                <a:ea typeface="Gadugi" panose="020B0502040204020203" pitchFamily="34" charset="0"/>
              </a:rPr>
              <a:t>Real Results</a:t>
            </a:r>
            <a:endParaRPr lang="en-IN" sz="2800" b="1" i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728872" y="2397918"/>
            <a:ext cx="8163339" cy="5831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9% monthly return for a 3-month period to a Lawyer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728873" y="3291509"/>
            <a:ext cx="8163339" cy="5831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9.3% monthly return in the USA market for a 3-month period to a relative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728871" y="4212158"/>
            <a:ext cx="8163339" cy="583187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8.5% monthly return to a Banker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5C7929-ED7C-E360-D6B0-0C01A82275D0}"/>
              </a:ext>
            </a:extLst>
          </p:cNvPr>
          <p:cNvSpPr/>
          <p:nvPr/>
        </p:nvSpPr>
        <p:spPr>
          <a:xfrm>
            <a:off x="728870" y="5132807"/>
            <a:ext cx="8163339" cy="58318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7.8 % monthly return to a college student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CC70F5-FBE4-21F8-9D30-7D29B5A047CC}"/>
              </a:ext>
            </a:extLst>
          </p:cNvPr>
          <p:cNvSpPr/>
          <p:nvPr/>
        </p:nvSpPr>
        <p:spPr>
          <a:xfrm>
            <a:off x="728873" y="5958190"/>
            <a:ext cx="8163339" cy="58318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More than 10% monthly return to a Family</a:t>
            </a:r>
          </a:p>
        </p:txBody>
      </p:sp>
    </p:spTree>
    <p:extLst>
      <p:ext uri="{BB962C8B-B14F-4D97-AF65-F5344CB8AC3E}">
        <p14:creationId xmlns:p14="http://schemas.microsoft.com/office/powerpoint/2010/main" val="2934398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{A2961236-C261-48A9-9941-D81CB4C0CA97}tf78438558_win32</Template>
  <TotalTime>468</TotalTime>
  <Words>622</Words>
  <Application>Microsoft Office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Gadugi</vt:lpstr>
      <vt:lpstr>Gill Sans MT</vt:lpstr>
      <vt:lpstr>Sabon Next LT</vt:lpstr>
      <vt:lpstr>Office Theme</vt:lpstr>
      <vt:lpstr>Grow  with Exilir CAPITALS </vt:lpstr>
      <vt:lpstr>AGENDA</vt:lpstr>
      <vt:lpstr>MEET OUR TEAM</vt:lpstr>
      <vt:lpstr>PowerPoint Presentation</vt:lpstr>
      <vt:lpstr>Investment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>Abhay Kumar  Singh</dc:creator>
  <cp:lastModifiedBy>Abhay Kumar  Singh</cp:lastModifiedBy>
  <cp:revision>15</cp:revision>
  <dcterms:created xsi:type="dcterms:W3CDTF">2023-06-21T06:21:14Z</dcterms:created>
  <dcterms:modified xsi:type="dcterms:W3CDTF">2023-07-06T17:03:46Z</dcterms:modified>
</cp:coreProperties>
</file>